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sldIdLst>
    <p:sldId id="319" r:id="rId2"/>
    <p:sldId id="308" r:id="rId3"/>
    <p:sldId id="286" r:id="rId4"/>
    <p:sldId id="310" r:id="rId5"/>
    <p:sldId id="314" r:id="rId6"/>
    <p:sldId id="312" r:id="rId7"/>
    <p:sldId id="269" r:id="rId8"/>
    <p:sldId id="272" r:id="rId9"/>
    <p:sldId id="315" r:id="rId10"/>
    <p:sldId id="297" r:id="rId11"/>
    <p:sldId id="320" r:id="rId12"/>
    <p:sldId id="321" r:id="rId13"/>
    <p:sldId id="322" r:id="rId14"/>
    <p:sldId id="324" r:id="rId15"/>
    <p:sldId id="325" r:id="rId16"/>
    <p:sldId id="326" r:id="rId17"/>
    <p:sldId id="327" r:id="rId18"/>
    <p:sldId id="328" r:id="rId19"/>
    <p:sldId id="323" r:id="rId20"/>
    <p:sldId id="306" r:id="rId21"/>
    <p:sldId id="303" r:id="rId22"/>
    <p:sldId id="304" r:id="rId23"/>
    <p:sldId id="305" r:id="rId24"/>
    <p:sldId id="277" r:id="rId2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200" u="sng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3200" u="sng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3200" u="sng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3200" u="sng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3200" u="sng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3200" u="sng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3200" u="sng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3200" u="sng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3200" u="sng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0000FF"/>
    <a:srgbClr val="FF00FF"/>
    <a:srgbClr val="00FF00"/>
    <a:srgbClr val="FF3300"/>
    <a:srgbClr val="CCFF33"/>
    <a:srgbClr val="99FF99"/>
    <a:srgbClr val="800000"/>
    <a:srgbClr val="FF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816" autoAdjust="0"/>
    <p:restoredTop sz="94660"/>
  </p:normalViewPr>
  <p:slideViewPr>
    <p:cSldViewPr>
      <p:cViewPr>
        <p:scale>
          <a:sx n="50" d="100"/>
          <a:sy n="50" d="100"/>
        </p:scale>
        <p:origin x="-103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4643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 altLang="en-US"/>
              <a:t>Click to edit Master title style</a:t>
            </a:r>
          </a:p>
        </p:txBody>
      </p:sp>
      <p:sp>
        <p:nvSpPr>
          <p:cNvPr id="14643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en-US" alt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BBA488-137D-47DC-9668-BB2AB1C841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A0625B-1388-4EB2-A10A-A73407C0CA9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C474F6-D832-46AD-A09B-153D8562A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75CC8-05AC-46F8-A938-DA1495CA01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ADA12D-E510-45C2-8BF9-A11DB38F1B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CC6878-E727-461A-86B4-28FDC96D6DD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8E6F99-7879-4900-9A32-55DD741543F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7D5453-301B-4611-BAD6-9DAA76736A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3C64B16-6B57-46A5-96AB-69800A5DF4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2137FE-1873-4D82-B963-81BC50F977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1266C-FA02-4FC3-A6B6-0F16294E41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u="none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541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u="none">
                <a:latin typeface="+mj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4541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u="none">
                <a:latin typeface="+mj-lt"/>
              </a:defRPr>
            </a:lvl1pPr>
          </a:lstStyle>
          <a:p>
            <a:pPr>
              <a:defRPr/>
            </a:pPr>
            <a:fld id="{B3E33421-4042-4572-AE94-E330D11136A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sp>
        <p:nvSpPr>
          <p:cNvPr id="1031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>
              <a:gd name="T0" fmla="*/ 0 w 1000"/>
              <a:gd name="T1" fmla="*/ 1000 h 1000"/>
              <a:gd name="T2" fmla="*/ 0 w 1000"/>
              <a:gd name="T3" fmla="*/ 0 h 1000"/>
              <a:gd name="T4" fmla="*/ 1000 w 1000"/>
              <a:gd name="T5" fmla="*/ 0 h 100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32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60" r:id="rId2"/>
    <p:sldLayoutId id="2147483761" r:id="rId3"/>
    <p:sldLayoutId id="2147483762" r:id="rId4"/>
    <p:sldLayoutId id="2147483763" r:id="rId5"/>
    <p:sldLayoutId id="2147483764" r:id="rId6"/>
    <p:sldLayoutId id="2147483765" r:id="rId7"/>
    <p:sldLayoutId id="2147483766" r:id="rId8"/>
    <p:sldLayoutId id="2147483767" r:id="rId9"/>
    <p:sldLayoutId id="2147483768" r:id="rId10"/>
    <p:sldLayoutId id="2147483769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4a5d689e_07828722_anhve486547_resiz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5"/>
          <p:cNvSpPr txBox="1">
            <a:spLocks noChangeArrowheads="1"/>
          </p:cNvSpPr>
          <p:nvPr/>
        </p:nvSpPr>
        <p:spPr bwMode="auto">
          <a:xfrm>
            <a:off x="3200400" y="381000"/>
            <a:ext cx="3265488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u="none">
                <a:solidFill>
                  <a:srgbClr val="FF3300"/>
                </a:solidFill>
              </a:rPr>
              <a:t>Ngoằn ngoèo</a:t>
            </a:r>
          </a:p>
        </p:txBody>
      </p:sp>
      <p:pic>
        <p:nvPicPr>
          <p:cNvPr id="89096" name="Picture 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143000"/>
            <a:ext cx="838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9099" name="Picture 11" descr="Deo-hai-van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9600" y="1143000"/>
            <a:ext cx="8305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90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9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9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9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ext Box 4"/>
          <p:cNvSpPr txBox="1">
            <a:spLocks noChangeArrowheads="1"/>
          </p:cNvSpPr>
          <p:nvPr/>
        </p:nvSpPr>
        <p:spPr bwMode="auto">
          <a:xfrm>
            <a:off x="762000" y="2406650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Luyện đọc</a:t>
            </a:r>
            <a:r>
              <a:rPr lang="en-US" sz="3600" u="none">
                <a:solidFill>
                  <a:srgbClr val="0000FF"/>
                </a:solidFill>
              </a:rPr>
              <a:t>                               </a:t>
            </a:r>
            <a:r>
              <a:rPr lang="en-US" sz="3600" b="1">
                <a:solidFill>
                  <a:srgbClr val="0000FF"/>
                </a:solidFill>
              </a:rPr>
              <a:t>Từ ngữ</a:t>
            </a:r>
          </a:p>
        </p:txBody>
      </p:sp>
      <p:cxnSp>
        <p:nvCxnSpPr>
          <p:cNvPr id="13315" name="Straight Connector 13"/>
          <p:cNvCxnSpPr>
            <a:cxnSpLocks noChangeShapeType="1"/>
          </p:cNvCxnSpPr>
          <p:nvPr/>
        </p:nvCxnSpPr>
        <p:spPr bwMode="auto">
          <a:xfrm rot="5400000">
            <a:off x="3429000" y="4419600"/>
            <a:ext cx="3505200" cy="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13316" name="Text Box 8"/>
          <p:cNvSpPr txBox="1">
            <a:spLocks noChangeArrowheads="1"/>
          </p:cNvSpPr>
          <p:nvPr/>
        </p:nvSpPr>
        <p:spPr bwMode="auto">
          <a:xfrm>
            <a:off x="6129338" y="3436938"/>
            <a:ext cx="2341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Thường lệ,</a:t>
            </a:r>
          </a:p>
        </p:txBody>
      </p:sp>
      <p:sp>
        <p:nvSpPr>
          <p:cNvPr id="13317" name="Text Box 9"/>
          <p:cNvSpPr txBox="1">
            <a:spLocks noChangeArrowheads="1"/>
          </p:cNvSpPr>
          <p:nvPr/>
        </p:nvSpPr>
        <p:spPr bwMode="auto">
          <a:xfrm>
            <a:off x="8212138" y="3459163"/>
            <a:ext cx="573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rễ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129338" y="4144963"/>
            <a:ext cx="2754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ngoằn ngoèo</a:t>
            </a:r>
          </a:p>
        </p:txBody>
      </p:sp>
      <p:sp>
        <p:nvSpPr>
          <p:cNvPr id="13319" name="Text Box 16"/>
          <p:cNvSpPr txBox="1">
            <a:spLocks noChangeArrowheads="1"/>
          </p:cNvSpPr>
          <p:nvPr/>
        </p:nvSpPr>
        <p:spPr bwMode="auto">
          <a:xfrm>
            <a:off x="1552575" y="228600"/>
            <a:ext cx="73628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u="none"/>
              <a:t>Tập đọc</a:t>
            </a:r>
          </a:p>
          <a:p>
            <a:pPr eaLnBrk="0" hangingPunct="0"/>
            <a:r>
              <a:rPr lang="en-US" u="none"/>
              <a:t>             </a:t>
            </a:r>
            <a:r>
              <a:rPr lang="en-US" sz="3600" b="1" u="none">
                <a:solidFill>
                  <a:srgbClr val="FF0000"/>
                </a:solidFill>
              </a:rPr>
              <a:t>Chiếc rễ đa tròn</a:t>
            </a:r>
          </a:p>
        </p:txBody>
      </p:sp>
      <p:sp>
        <p:nvSpPr>
          <p:cNvPr id="13320" name="Rectangle 12"/>
          <p:cNvSpPr>
            <a:spLocks noChangeArrowheads="1"/>
          </p:cNvSpPr>
          <p:nvPr/>
        </p:nvSpPr>
        <p:spPr bwMode="auto">
          <a:xfrm>
            <a:off x="3962400" y="1828800"/>
            <a:ext cx="473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4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  <p:sp>
        <p:nvSpPr>
          <p:cNvPr id="13321" name="Text Box 6"/>
          <p:cNvSpPr txBox="1">
            <a:spLocks noChangeArrowheads="1"/>
          </p:cNvSpPr>
          <p:nvPr/>
        </p:nvSpPr>
        <p:spPr bwMode="auto">
          <a:xfrm>
            <a:off x="871538" y="32004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none"/>
              <a:t>tần ngần,</a:t>
            </a:r>
          </a:p>
        </p:txBody>
      </p:sp>
      <p:sp>
        <p:nvSpPr>
          <p:cNvPr id="13322" name="Text Box 7"/>
          <p:cNvSpPr txBox="1">
            <a:spLocks noChangeArrowheads="1"/>
          </p:cNvSpPr>
          <p:nvPr/>
        </p:nvSpPr>
        <p:spPr bwMode="auto">
          <a:xfrm>
            <a:off x="871538" y="3886200"/>
            <a:ext cx="2868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ngoằn ngoèo,</a:t>
            </a:r>
          </a:p>
        </p:txBody>
      </p:sp>
      <p:sp>
        <p:nvSpPr>
          <p:cNvPr id="13323" name="Text Box 8"/>
          <p:cNvSpPr txBox="1">
            <a:spLocks noChangeArrowheads="1"/>
          </p:cNvSpPr>
          <p:nvPr/>
        </p:nvSpPr>
        <p:spPr bwMode="auto">
          <a:xfrm>
            <a:off x="871538" y="4470400"/>
            <a:ext cx="890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vùi,</a:t>
            </a:r>
          </a:p>
        </p:txBody>
      </p:sp>
      <p:sp>
        <p:nvSpPr>
          <p:cNvPr id="13324" name="Text Box 8"/>
          <p:cNvSpPr txBox="1">
            <a:spLocks noChangeArrowheads="1"/>
          </p:cNvSpPr>
          <p:nvPr/>
        </p:nvSpPr>
        <p:spPr bwMode="auto">
          <a:xfrm>
            <a:off x="1814513" y="4470400"/>
            <a:ext cx="1639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bén đất</a:t>
            </a:r>
          </a:p>
        </p:txBody>
      </p:sp>
      <p:sp>
        <p:nvSpPr>
          <p:cNvPr id="13325" name="Text Box 8"/>
          <p:cNvSpPr txBox="1">
            <a:spLocks noChangeArrowheads="1"/>
          </p:cNvSpPr>
          <p:nvPr/>
        </p:nvSpPr>
        <p:spPr bwMode="auto">
          <a:xfrm>
            <a:off x="762000" y="5029200"/>
            <a:ext cx="2528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vòng lá tròn</a:t>
            </a:r>
          </a:p>
        </p:txBody>
      </p:sp>
      <p:sp>
        <p:nvSpPr>
          <p:cNvPr id="21" name="Text Box 11"/>
          <p:cNvSpPr txBox="1">
            <a:spLocks noChangeArrowheads="1"/>
          </p:cNvSpPr>
          <p:nvPr/>
        </p:nvSpPr>
        <p:spPr bwMode="auto">
          <a:xfrm>
            <a:off x="6172200" y="4678363"/>
            <a:ext cx="18907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tần ngần</a:t>
            </a:r>
          </a:p>
        </p:txBody>
      </p:sp>
      <p:sp>
        <p:nvSpPr>
          <p:cNvPr id="22" name="Text Box 12"/>
          <p:cNvSpPr txBox="1">
            <a:spLocks noChangeArrowheads="1"/>
          </p:cNvSpPr>
          <p:nvPr/>
        </p:nvSpPr>
        <p:spPr bwMode="auto">
          <a:xfrm>
            <a:off x="6096000" y="5135563"/>
            <a:ext cx="2362200" cy="107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none"/>
              <a:t>chú cần vụ,</a:t>
            </a:r>
          </a:p>
        </p:txBody>
      </p:sp>
      <p:sp>
        <p:nvSpPr>
          <p:cNvPr id="23" name="Text Box 13"/>
          <p:cNvSpPr txBox="1">
            <a:spLocks noChangeArrowheads="1"/>
          </p:cNvSpPr>
          <p:nvPr/>
        </p:nvSpPr>
        <p:spPr bwMode="auto">
          <a:xfrm>
            <a:off x="6172200" y="5668963"/>
            <a:ext cx="207486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thắc mắc.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16"/>
          <p:cNvSpPr txBox="1">
            <a:spLocks noChangeArrowheads="1"/>
          </p:cNvSpPr>
          <p:nvPr/>
        </p:nvSpPr>
        <p:spPr bwMode="auto">
          <a:xfrm>
            <a:off x="1552575" y="228600"/>
            <a:ext cx="73628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u="none"/>
              <a:t>Tập đọc</a:t>
            </a:r>
          </a:p>
          <a:p>
            <a:pPr eaLnBrk="0" hangingPunct="0"/>
            <a:r>
              <a:rPr lang="en-US" u="none"/>
              <a:t>             </a:t>
            </a:r>
            <a:r>
              <a:rPr lang="en-US" sz="3600" b="1" u="none">
                <a:solidFill>
                  <a:srgbClr val="FF0000"/>
                </a:solidFill>
              </a:rPr>
              <a:t>Chiếc rễ đa tròn</a:t>
            </a:r>
          </a:p>
        </p:txBody>
      </p:sp>
      <p:sp>
        <p:nvSpPr>
          <p:cNvPr id="14339" name="Rectangle 12"/>
          <p:cNvSpPr>
            <a:spLocks noChangeArrowheads="1"/>
          </p:cNvSpPr>
          <p:nvPr/>
        </p:nvSpPr>
        <p:spPr bwMode="auto">
          <a:xfrm>
            <a:off x="3962400" y="1828800"/>
            <a:ext cx="473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4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  <p:sp>
        <p:nvSpPr>
          <p:cNvPr id="21" name="Rectangle 7"/>
          <p:cNvSpPr txBox="1">
            <a:spLocks noChangeArrowheads="1"/>
          </p:cNvSpPr>
          <p:nvPr/>
        </p:nvSpPr>
        <p:spPr bwMode="auto">
          <a:xfrm>
            <a:off x="1905000" y="2743200"/>
            <a:ext cx="54133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Đọc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trong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nhóm</a:t>
            </a:r>
            <a:endParaRPr lang="en-US" sz="3600" b="1" u="none" kern="0" dirty="0">
              <a:solidFill>
                <a:srgbClr val="0000FF"/>
              </a:solidFill>
              <a:latin typeface="Arial"/>
            </a:endParaRPr>
          </a:p>
        </p:txBody>
      </p:sp>
      <p:sp>
        <p:nvSpPr>
          <p:cNvPr id="22" name="Text Box 8"/>
          <p:cNvSpPr txBox="1">
            <a:spLocks noChangeArrowheads="1"/>
          </p:cNvSpPr>
          <p:nvPr/>
        </p:nvSpPr>
        <p:spPr bwMode="auto">
          <a:xfrm>
            <a:off x="1828800" y="3544888"/>
            <a:ext cx="5683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sz="3600" b="1" u="none">
                <a:solidFill>
                  <a:srgbClr val="FF3300"/>
                </a:solidFill>
              </a:rPr>
              <a:t>Đại diện các nhóm thi đọc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2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FF0000"/>
                </a:solidFill>
                <a:cs typeface="Times New Roman" pitchFamily="18" charset="0"/>
              </a:rPr>
              <a:t>Câu 1.</a:t>
            </a:r>
            <a:r>
              <a:rPr lang="en-US" sz="3200" b="1" smtClean="0">
                <a:cs typeface="Times New Roman" pitchFamily="18" charset="0"/>
              </a:rPr>
              <a:t> Thấy chiếc rễ đa nằm trên mặt đất Bác bảo chú cần vụ làm gì ? </a:t>
            </a:r>
            <a:endParaRPr lang="vi-VN" sz="3200" b="1" smtClean="0">
              <a:cs typeface="Times New Roman" pitchFamily="18" charset="0"/>
            </a:endParaRPr>
          </a:p>
        </p:txBody>
      </p:sp>
      <p:sp>
        <p:nvSpPr>
          <p:cNvPr id="15363" name="Text Box 16"/>
          <p:cNvSpPr txBox="1">
            <a:spLocks noChangeArrowheads="1"/>
          </p:cNvSpPr>
          <p:nvPr/>
        </p:nvSpPr>
        <p:spPr bwMode="auto">
          <a:xfrm>
            <a:off x="1552575" y="228600"/>
            <a:ext cx="73628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u="none"/>
              <a:t>Tập đọc</a:t>
            </a:r>
          </a:p>
          <a:p>
            <a:pPr eaLnBrk="0" hangingPunct="0"/>
            <a:r>
              <a:rPr lang="en-US" u="none"/>
              <a:t>             </a:t>
            </a:r>
            <a:r>
              <a:rPr lang="en-US" sz="3600" b="1" u="none">
                <a:solidFill>
                  <a:srgbClr val="FF0000"/>
                </a:solidFill>
              </a:rPr>
              <a:t>Chiếc rễ đa tròn</a:t>
            </a:r>
          </a:p>
        </p:txBody>
      </p:sp>
      <p:sp>
        <p:nvSpPr>
          <p:cNvPr id="15364" name="Rectangle 12"/>
          <p:cNvSpPr>
            <a:spLocks noChangeArrowheads="1"/>
          </p:cNvSpPr>
          <p:nvPr/>
        </p:nvSpPr>
        <p:spPr bwMode="auto">
          <a:xfrm>
            <a:off x="3962400" y="1828800"/>
            <a:ext cx="473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4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81000" y="25908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Tìm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hiểu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bài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4572000"/>
            <a:ext cx="8839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       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Bác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bảo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chú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cần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vụ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trồng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cho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nó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mọc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tiếp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. </a:t>
            </a:r>
            <a:endParaRPr lang="vi-VN" b="1" u="none" kern="0" dirty="0">
              <a:solidFill>
                <a:schemeClr val="tx2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8" name="Rectangle 7"/>
          <p:cNvSpPr txBox="1">
            <a:spLocks noChangeArrowheads="1"/>
          </p:cNvSpPr>
          <p:nvPr/>
        </p:nvSpPr>
        <p:spPr bwMode="auto">
          <a:xfrm>
            <a:off x="457200" y="5334000"/>
            <a:ext cx="81534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Chú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cần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vụ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trồng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chiếc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rễ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đa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như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thế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b="1" u="none" kern="0" dirty="0" err="1">
                <a:solidFill>
                  <a:srgbClr val="0000FF"/>
                </a:solidFill>
                <a:latin typeface="Arial"/>
              </a:rPr>
              <a:t>nào</a:t>
            </a:r>
            <a:r>
              <a:rPr lang="en-US" b="1" u="none" kern="0" dirty="0">
                <a:solidFill>
                  <a:srgbClr val="0000FF"/>
                </a:solidFill>
                <a:latin typeface="Arial"/>
              </a:rPr>
              <a:t> 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FF0000"/>
                </a:solidFill>
                <a:cs typeface="Times New Roman" pitchFamily="18" charset="0"/>
              </a:rPr>
              <a:t>Câu 2.</a:t>
            </a:r>
            <a:r>
              <a:rPr lang="en-US" sz="3200" b="1" smtClean="0">
                <a:cs typeface="Times New Roman" pitchFamily="18" charset="0"/>
              </a:rPr>
              <a:t> Bác hướng dẫn chú cần vụ trồng chiếc rễ đa như thế nào? </a:t>
            </a:r>
            <a:endParaRPr lang="vi-VN" sz="3200" b="1" smtClean="0">
              <a:cs typeface="Times New Roman" pitchFamily="18" charset="0"/>
            </a:endParaRPr>
          </a:p>
        </p:txBody>
      </p:sp>
      <p:sp>
        <p:nvSpPr>
          <p:cNvPr id="16387" name="Text Box 16"/>
          <p:cNvSpPr txBox="1">
            <a:spLocks noChangeArrowheads="1"/>
          </p:cNvSpPr>
          <p:nvPr/>
        </p:nvSpPr>
        <p:spPr bwMode="auto">
          <a:xfrm>
            <a:off x="1552575" y="228600"/>
            <a:ext cx="73628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u="none"/>
              <a:t>Tập đọc</a:t>
            </a:r>
          </a:p>
          <a:p>
            <a:pPr eaLnBrk="0" hangingPunct="0"/>
            <a:r>
              <a:rPr lang="en-US" u="none"/>
              <a:t>             </a:t>
            </a:r>
            <a:r>
              <a:rPr lang="en-US" sz="3600" b="1" u="none">
                <a:solidFill>
                  <a:srgbClr val="FF0000"/>
                </a:solidFill>
              </a:rPr>
              <a:t>Chiếc rễ đa tròn</a:t>
            </a:r>
          </a:p>
        </p:txBody>
      </p:sp>
      <p:sp>
        <p:nvSpPr>
          <p:cNvPr id="16388" name="Rectangle 12"/>
          <p:cNvSpPr>
            <a:spLocks noChangeArrowheads="1"/>
          </p:cNvSpPr>
          <p:nvPr/>
        </p:nvSpPr>
        <p:spPr bwMode="auto">
          <a:xfrm>
            <a:off x="3962400" y="1828800"/>
            <a:ext cx="473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4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81000" y="25908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Tìm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hiểu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bài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4958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      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Bác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hướng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dẫn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chú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cần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vụ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cuộn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chiếc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rễ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thành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vòng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tròn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buộc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tựa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hai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cái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cọc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sau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đó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vùi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hai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đầu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rễ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xuống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đất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. </a:t>
            </a:r>
            <a:endParaRPr lang="vi-VN" b="1" u="none" kern="0" dirty="0">
              <a:solidFill>
                <a:schemeClr val="tx2"/>
              </a:solidFill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FF0000"/>
                </a:solidFill>
                <a:cs typeface="Times New Roman" pitchFamily="18" charset="0"/>
              </a:rPr>
              <a:t>Câu 3.</a:t>
            </a:r>
            <a:r>
              <a:rPr lang="en-US" sz="3200" b="1" smtClean="0">
                <a:cs typeface="Times New Roman" pitchFamily="18" charset="0"/>
              </a:rPr>
              <a:t> Chiếc rễ đa ấy trở thành cây đa có hình dáng như thế nào ? </a:t>
            </a:r>
            <a:endParaRPr lang="vi-VN" sz="3200" b="1" smtClean="0">
              <a:cs typeface="Times New Roman" pitchFamily="18" charset="0"/>
            </a:endParaRPr>
          </a:p>
        </p:txBody>
      </p:sp>
      <p:sp>
        <p:nvSpPr>
          <p:cNvPr id="17411" name="Text Box 16"/>
          <p:cNvSpPr txBox="1">
            <a:spLocks noChangeArrowheads="1"/>
          </p:cNvSpPr>
          <p:nvPr/>
        </p:nvSpPr>
        <p:spPr bwMode="auto">
          <a:xfrm>
            <a:off x="1552575" y="228600"/>
            <a:ext cx="73628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u="none"/>
              <a:t>Tập đọc</a:t>
            </a:r>
          </a:p>
          <a:p>
            <a:pPr eaLnBrk="0" hangingPunct="0"/>
            <a:r>
              <a:rPr lang="en-US" u="none"/>
              <a:t>             </a:t>
            </a:r>
            <a:r>
              <a:rPr lang="en-US" sz="3600" b="1" u="none">
                <a:solidFill>
                  <a:srgbClr val="FF0000"/>
                </a:solidFill>
              </a:rPr>
              <a:t>Chiếc rễ đa tròn</a:t>
            </a:r>
          </a:p>
        </p:txBody>
      </p:sp>
      <p:sp>
        <p:nvSpPr>
          <p:cNvPr id="17412" name="Rectangle 12"/>
          <p:cNvSpPr>
            <a:spLocks noChangeArrowheads="1"/>
          </p:cNvSpPr>
          <p:nvPr/>
        </p:nvSpPr>
        <p:spPr bwMode="auto">
          <a:xfrm>
            <a:off x="3962400" y="1828800"/>
            <a:ext cx="473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4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81000" y="25908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Tìm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hiểu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bài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4648200"/>
            <a:ext cx="82296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    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Chiếc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rễ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đa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trở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thành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một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cây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đa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con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có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vòng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lá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tròn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. </a:t>
            </a:r>
            <a:endParaRPr lang="vi-VN" b="1" u="none" kern="0" dirty="0">
              <a:solidFill>
                <a:schemeClr val="tx2"/>
              </a:solidFill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FF0000"/>
                </a:solidFill>
                <a:cs typeface="Times New Roman" pitchFamily="18" charset="0"/>
              </a:rPr>
              <a:t>Câu 4.</a:t>
            </a:r>
            <a:r>
              <a:rPr lang="en-US" sz="3200" b="1" smtClean="0">
                <a:cs typeface="Times New Roman" pitchFamily="18" charset="0"/>
              </a:rPr>
              <a:t> Các bạn thích chơi trò gì bên cây đa ? </a:t>
            </a:r>
            <a:endParaRPr lang="vi-VN" sz="3200" b="1" smtClean="0">
              <a:cs typeface="Times New Roman" pitchFamily="18" charset="0"/>
            </a:endParaRPr>
          </a:p>
        </p:txBody>
      </p:sp>
      <p:sp>
        <p:nvSpPr>
          <p:cNvPr id="18435" name="Text Box 16"/>
          <p:cNvSpPr txBox="1">
            <a:spLocks noChangeArrowheads="1"/>
          </p:cNvSpPr>
          <p:nvPr/>
        </p:nvSpPr>
        <p:spPr bwMode="auto">
          <a:xfrm>
            <a:off x="1552575" y="228600"/>
            <a:ext cx="73628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endParaRPr lang="en-US" b="1" u="none"/>
          </a:p>
          <a:p>
            <a:pPr eaLnBrk="0" hangingPunct="0"/>
            <a:r>
              <a:rPr lang="en-US" u="none"/>
              <a:t>             </a:t>
            </a:r>
            <a:r>
              <a:rPr lang="en-US" sz="3600" b="1" u="none">
                <a:solidFill>
                  <a:srgbClr val="FF0000"/>
                </a:solidFill>
              </a:rPr>
              <a:t>Chiếc rễ đa tròn</a:t>
            </a:r>
          </a:p>
        </p:txBody>
      </p:sp>
      <p:sp>
        <p:nvSpPr>
          <p:cNvPr id="18436" name="Rectangle 12"/>
          <p:cNvSpPr>
            <a:spLocks noChangeArrowheads="1"/>
          </p:cNvSpPr>
          <p:nvPr/>
        </p:nvSpPr>
        <p:spPr bwMode="auto">
          <a:xfrm>
            <a:off x="3962400" y="1828800"/>
            <a:ext cx="473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4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81000" y="25908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Tìm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hiểu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bài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304800" y="42672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   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Các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bạn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vào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thăm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vườn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Bác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thích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chơi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trò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chui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qua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chui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lại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vòng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lá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tròn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được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tạo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nên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từ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rễ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đa</a:t>
            </a:r>
            <a:r>
              <a:rPr lang="en-US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.</a:t>
            </a:r>
            <a:endParaRPr lang="vi-VN" b="1" u="none" kern="0" dirty="0">
              <a:solidFill>
                <a:schemeClr val="tx2"/>
              </a:solidFill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6868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u="sng" smtClean="0">
                <a:solidFill>
                  <a:srgbClr val="FF0000"/>
                </a:solidFill>
                <a:cs typeface="Times New Roman" pitchFamily="18" charset="0"/>
              </a:rPr>
              <a:t>Câu 5.</a:t>
            </a:r>
            <a:r>
              <a:rPr lang="en-US" sz="3200" b="1" smtClean="0">
                <a:cs typeface="Times New Roman" pitchFamily="18" charset="0"/>
              </a:rPr>
              <a:t> Hãy nói một câu : 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   a) Về tình cảm của Bác đối với thiếu nhi.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sz="3200" b="1" smtClean="0">
                <a:cs typeface="Times New Roman" pitchFamily="18" charset="0"/>
              </a:rPr>
              <a:t>   b) Về thái độ của Bác với mỗi vật xung quanh</a:t>
            </a:r>
            <a:endParaRPr lang="vi-VN" sz="3200" b="1" smtClean="0">
              <a:cs typeface="Times New Roman" pitchFamily="18" charset="0"/>
            </a:endParaRPr>
          </a:p>
        </p:txBody>
      </p:sp>
      <p:sp>
        <p:nvSpPr>
          <p:cNvPr id="19459" name="Text Box 16"/>
          <p:cNvSpPr txBox="1">
            <a:spLocks noChangeArrowheads="1"/>
          </p:cNvSpPr>
          <p:nvPr/>
        </p:nvSpPr>
        <p:spPr bwMode="auto">
          <a:xfrm>
            <a:off x="1552575" y="228600"/>
            <a:ext cx="73628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u="none"/>
              <a:t>Tập đọc</a:t>
            </a:r>
          </a:p>
          <a:p>
            <a:pPr eaLnBrk="0" hangingPunct="0"/>
            <a:r>
              <a:rPr lang="en-US" u="none"/>
              <a:t>             </a:t>
            </a:r>
            <a:r>
              <a:rPr lang="en-US" sz="3600" b="1" u="none">
                <a:solidFill>
                  <a:srgbClr val="FF0000"/>
                </a:solidFill>
              </a:rPr>
              <a:t>Chiếc rễ đa tròn</a:t>
            </a:r>
          </a:p>
        </p:txBody>
      </p:sp>
      <p:sp>
        <p:nvSpPr>
          <p:cNvPr id="19460" name="Rectangle 12"/>
          <p:cNvSpPr>
            <a:spLocks noChangeArrowheads="1"/>
          </p:cNvSpPr>
          <p:nvPr/>
        </p:nvSpPr>
        <p:spPr bwMode="auto">
          <a:xfrm>
            <a:off x="3962400" y="2052638"/>
            <a:ext cx="4730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4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81000" y="25908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Tìm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hiểu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bài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3400" y="5334000"/>
            <a:ext cx="89154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AutoNum type="alphaLcParenR"/>
              <a:defRPr/>
            </a:pP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Bác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rất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quan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tâm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các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cháu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thiếu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nhi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.</a:t>
            </a:r>
          </a:p>
          <a:p>
            <a:pPr marL="514350" indent="-51435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AutoNum type="alphaLcParenR"/>
              <a:defRPr/>
            </a:pP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Bác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thương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yêu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loài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vật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và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rất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thích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trồng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b="1" u="none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cây</a:t>
            </a:r>
            <a:r>
              <a:rPr lang="en-US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.</a:t>
            </a:r>
            <a:endParaRPr lang="vi-VN" b="1" u="none" kern="0" dirty="0"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429000"/>
            <a:ext cx="8229600" cy="12192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r>
              <a:rPr lang="en-US" sz="3200" b="1" smtClean="0">
                <a:solidFill>
                  <a:schemeClr val="tx2"/>
                </a:solidFill>
                <a:cs typeface="Times New Roman" pitchFamily="18" charset="0"/>
              </a:rPr>
              <a:t>       Qua câu chuyện em thấy Bác là người như thế nào ? </a:t>
            </a:r>
            <a:endParaRPr lang="vi-VN" sz="3200" b="1" smtClean="0">
              <a:solidFill>
                <a:schemeClr val="tx2"/>
              </a:solidFill>
              <a:cs typeface="Times New Roman" pitchFamily="18" charset="0"/>
            </a:endParaRPr>
          </a:p>
        </p:txBody>
      </p:sp>
      <p:sp>
        <p:nvSpPr>
          <p:cNvPr id="20483" name="Text Box 16"/>
          <p:cNvSpPr txBox="1">
            <a:spLocks noChangeArrowheads="1"/>
          </p:cNvSpPr>
          <p:nvPr/>
        </p:nvSpPr>
        <p:spPr bwMode="auto">
          <a:xfrm>
            <a:off x="1552575" y="228600"/>
            <a:ext cx="73628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u="none"/>
              <a:t>Tập đọc</a:t>
            </a:r>
          </a:p>
          <a:p>
            <a:pPr eaLnBrk="0" hangingPunct="0"/>
            <a:r>
              <a:rPr lang="en-US" u="none"/>
              <a:t>             </a:t>
            </a:r>
            <a:r>
              <a:rPr lang="en-US" sz="3600" b="1" u="none">
                <a:solidFill>
                  <a:srgbClr val="FF0000"/>
                </a:solidFill>
              </a:rPr>
              <a:t>Chiếc rễ đa tròn</a:t>
            </a:r>
          </a:p>
        </p:txBody>
      </p:sp>
      <p:sp>
        <p:nvSpPr>
          <p:cNvPr id="20484" name="Rectangle 12"/>
          <p:cNvSpPr>
            <a:spLocks noChangeArrowheads="1"/>
          </p:cNvSpPr>
          <p:nvPr/>
        </p:nvSpPr>
        <p:spPr bwMode="auto">
          <a:xfrm>
            <a:off x="3962400" y="1900238"/>
            <a:ext cx="4730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4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  <p:sp>
        <p:nvSpPr>
          <p:cNvPr id="6" name="Rectangle 7"/>
          <p:cNvSpPr txBox="1">
            <a:spLocks noChangeArrowheads="1"/>
          </p:cNvSpPr>
          <p:nvPr/>
        </p:nvSpPr>
        <p:spPr bwMode="auto">
          <a:xfrm>
            <a:off x="381000" y="2590800"/>
            <a:ext cx="29718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Tìm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hiểu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  <a:r>
              <a:rPr lang="en-US" sz="3600" b="1" u="none" kern="0" dirty="0" err="1">
                <a:solidFill>
                  <a:srgbClr val="0000FF"/>
                </a:solidFill>
                <a:latin typeface="Arial"/>
              </a:rPr>
              <a:t>bài</a:t>
            </a:r>
            <a:r>
              <a:rPr lang="en-US" sz="3600" b="1" u="none" kern="0" dirty="0">
                <a:solidFill>
                  <a:srgbClr val="0000FF"/>
                </a:solidFill>
                <a:latin typeface="Arial"/>
              </a:rPr>
              <a:t> 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381000" y="2667000"/>
            <a:ext cx="8839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3600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       </a:t>
            </a:r>
            <a:r>
              <a:rPr lang="en-US" sz="36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Nội</a:t>
            </a:r>
            <a:r>
              <a:rPr lang="en-US" sz="36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dung </a:t>
            </a:r>
            <a:r>
              <a:rPr lang="en-US" sz="3600" b="1" kern="0" dirty="0" err="1">
                <a:solidFill>
                  <a:srgbClr val="FF0000"/>
                </a:solidFill>
                <a:latin typeface="Arial"/>
                <a:cs typeface="Times New Roman" pitchFamily="18" charset="0"/>
              </a:rPr>
              <a:t>bài</a:t>
            </a:r>
            <a:r>
              <a:rPr lang="en-US" sz="3600" b="1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>
                <a:solidFill>
                  <a:srgbClr val="FF0000"/>
                </a:solidFill>
                <a:latin typeface="Arial"/>
                <a:cs typeface="Times New Roman" pitchFamily="18" charset="0"/>
              </a:rPr>
              <a:t>: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Bác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Hồ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luôn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dành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tình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yêu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bao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la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cho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các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cháu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thiếu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nhi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,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cho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mọi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vật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xung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quanh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 </a:t>
            </a:r>
            <a:r>
              <a:rPr lang="en-US" sz="3600" b="1" u="none" kern="0" dirty="0" err="1">
                <a:solidFill>
                  <a:schemeClr val="tx2"/>
                </a:solidFill>
                <a:latin typeface="Arial"/>
                <a:cs typeface="Times New Roman" pitchFamily="18" charset="0"/>
              </a:rPr>
              <a:t>Bác</a:t>
            </a:r>
            <a:r>
              <a:rPr lang="en-US" sz="3600" b="1" u="none" kern="0" dirty="0">
                <a:solidFill>
                  <a:schemeClr val="tx2"/>
                </a:solidFill>
                <a:latin typeface="Arial"/>
                <a:cs typeface="Times New Roman" pitchFamily="18" charset="0"/>
              </a:rPr>
              <a:t>.</a:t>
            </a:r>
            <a:endParaRPr lang="vi-VN" sz="3600" b="1" u="none" kern="0" dirty="0">
              <a:solidFill>
                <a:schemeClr val="tx2"/>
              </a:solidFill>
              <a:latin typeface="Arial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9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3" grpId="1" build="p"/>
      <p:bldP spid="6" grpId="0"/>
      <p:bldP spid="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981200" y="2895600"/>
            <a:ext cx="48006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  <a:defRPr/>
            </a:pPr>
            <a:r>
              <a:rPr lang="en-US" sz="4400" b="1" u="none" kern="0" dirty="0" err="1">
                <a:solidFill>
                  <a:srgbClr val="FF0000"/>
                </a:solidFill>
                <a:latin typeface="Arial"/>
              </a:rPr>
              <a:t>Luyện</a:t>
            </a:r>
            <a:r>
              <a:rPr lang="en-US" sz="4400" b="1" u="none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400" b="1" u="none" kern="0" dirty="0" err="1">
                <a:solidFill>
                  <a:srgbClr val="FF0000"/>
                </a:solidFill>
                <a:latin typeface="Arial"/>
              </a:rPr>
              <a:t>đọc</a:t>
            </a:r>
            <a:r>
              <a:rPr lang="en-US" sz="4400" b="1" u="none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400" b="1" u="none" kern="0" dirty="0" err="1">
                <a:solidFill>
                  <a:srgbClr val="FF0000"/>
                </a:solidFill>
                <a:latin typeface="Arial"/>
              </a:rPr>
              <a:t>lại</a:t>
            </a:r>
            <a:r>
              <a:rPr lang="en-US" sz="4400" b="1" u="none" kern="0" dirty="0">
                <a:solidFill>
                  <a:srgbClr val="FF0000"/>
                </a:solidFill>
                <a:latin typeface="Arial"/>
              </a:rPr>
              <a:t> </a:t>
            </a:r>
            <a:r>
              <a:rPr lang="en-US" sz="4400" b="1" u="none" kern="0" dirty="0" err="1">
                <a:solidFill>
                  <a:srgbClr val="FF0000"/>
                </a:solidFill>
                <a:latin typeface="Arial"/>
              </a:rPr>
              <a:t>bài</a:t>
            </a:r>
            <a:r>
              <a:rPr lang="en-US" sz="4400" b="1" u="none" kern="0" dirty="0">
                <a:solidFill>
                  <a:srgbClr val="FF0000"/>
                </a:solidFill>
                <a:latin typeface="Arial"/>
              </a:rPr>
              <a:t> </a:t>
            </a:r>
          </a:p>
        </p:txBody>
      </p:sp>
      <p:sp>
        <p:nvSpPr>
          <p:cNvPr id="21507" name="Rectangle 12"/>
          <p:cNvSpPr>
            <a:spLocks noChangeArrowheads="1"/>
          </p:cNvSpPr>
          <p:nvPr/>
        </p:nvSpPr>
        <p:spPr bwMode="auto">
          <a:xfrm>
            <a:off x="2590800" y="1524000"/>
            <a:ext cx="408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 u="none">
                <a:solidFill>
                  <a:srgbClr val="FF0000"/>
                </a:solidFill>
                <a:cs typeface="Times New Roman" pitchFamily="18" charset="0"/>
              </a:rPr>
              <a:t>Chiếc rễ đa tròn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762000" y="152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u="none">
                <a:cs typeface="Times New Roman" pitchFamily="18" charset="0"/>
              </a:rPr>
              <a:t> 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u="none">
                <a:cs typeface="Times New Roman" pitchFamily="18" charset="0"/>
              </a:rPr>
              <a:t>                       Tập đọc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600" b="1" u="none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600" b="1" u="none">
              <a:cs typeface="Times New Roman" pitchFamily="18" charset="0"/>
            </a:endParaRPr>
          </a:p>
        </p:txBody>
      </p:sp>
      <p:sp>
        <p:nvSpPr>
          <p:cNvPr id="21509" name="Rectangle 7"/>
          <p:cNvSpPr>
            <a:spLocks noChangeArrowheads="1"/>
          </p:cNvSpPr>
          <p:nvPr/>
        </p:nvSpPr>
        <p:spPr bwMode="auto">
          <a:xfrm>
            <a:off x="3962400" y="2286000"/>
            <a:ext cx="5500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8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ChangeArrowheads="1"/>
          </p:cNvSpPr>
          <p:nvPr/>
        </p:nvSpPr>
        <p:spPr bwMode="auto">
          <a:xfrm>
            <a:off x="762000" y="3048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u="none">
                <a:cs typeface="Times New Roman" pitchFamily="18" charset="0"/>
              </a:rPr>
              <a:t> Tập đọc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600" b="1" u="none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600" b="1" u="none">
              <a:cs typeface="Times New Roman" pitchFamily="18" charset="0"/>
            </a:endParaRPr>
          </a:p>
        </p:txBody>
      </p:sp>
      <p:pic>
        <p:nvPicPr>
          <p:cNvPr id="4099" name="Picture 7" descr="1785687ic4msukw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72200"/>
            <a:ext cx="91440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838200" y="2057400"/>
            <a:ext cx="46482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b="1" u="none" dirty="0">
                <a:solidFill>
                  <a:schemeClr val="tx2">
                    <a:lumMod val="50000"/>
                  </a:schemeClr>
                </a:solidFill>
                <a:latin typeface="Arial"/>
              </a:rPr>
              <a:t>*KIỂM TRA BÀI CŨ:</a:t>
            </a:r>
          </a:p>
        </p:txBody>
      </p:sp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2438400" y="2773363"/>
            <a:ext cx="51816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000" b="1" u="none">
                <a:solidFill>
                  <a:srgbClr val="FF0000"/>
                </a:solidFill>
              </a:rPr>
              <a:t>Cháu nhớ Bác Hồ</a:t>
            </a:r>
          </a:p>
        </p:txBody>
      </p:sp>
      <p:sp>
        <p:nvSpPr>
          <p:cNvPr id="8" name="Text Box 5"/>
          <p:cNvSpPr txBox="1">
            <a:spLocks noChangeArrowheads="1"/>
          </p:cNvSpPr>
          <p:nvPr/>
        </p:nvSpPr>
        <p:spPr bwMode="auto">
          <a:xfrm>
            <a:off x="914400" y="3697288"/>
            <a:ext cx="792480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Bạn nhỏ trong bài thơ quê ở đâu?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914400" y="4591050"/>
            <a:ext cx="72009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 b="1" u="none"/>
              <a:t>Hình ảnh Bác hiện lên như thế nào qua 8 dòng thơ đầu?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  <p:bldP spid="9" grpId="0"/>
      <p:bldP spid="9" grpId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533400"/>
            <a:ext cx="7086600" cy="563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ext Box 5"/>
          <p:cNvSpPr txBox="1">
            <a:spLocks noChangeArrowheads="1"/>
          </p:cNvSpPr>
          <p:nvPr/>
        </p:nvSpPr>
        <p:spPr bwMode="auto">
          <a:xfrm>
            <a:off x="1752600" y="6096000"/>
            <a:ext cx="65881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u="none">
                <a:solidFill>
                  <a:srgbClr val="FF3300"/>
                </a:solidFill>
              </a:rPr>
              <a:t>Bác Hồ quan sát mặt trận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3" descr="bac-ho-2[1]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76600" y="0"/>
            <a:ext cx="58674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 Box 6"/>
          <p:cNvSpPr txBox="1">
            <a:spLocks noChangeArrowheads="1"/>
          </p:cNvSpPr>
          <p:nvPr/>
        </p:nvSpPr>
        <p:spPr bwMode="auto">
          <a:xfrm>
            <a:off x="288925" y="45323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vi-VN" sz="1800" u="none"/>
          </a:p>
        </p:txBody>
      </p:sp>
      <p:sp>
        <p:nvSpPr>
          <p:cNvPr id="23556" name="Text Box 7"/>
          <p:cNvSpPr txBox="1">
            <a:spLocks noChangeArrowheads="1"/>
          </p:cNvSpPr>
          <p:nvPr/>
        </p:nvSpPr>
        <p:spPr bwMode="auto">
          <a:xfrm>
            <a:off x="0" y="2286000"/>
            <a:ext cx="3636963" cy="144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u="none">
                <a:solidFill>
                  <a:srgbClr val="FF3300"/>
                </a:solidFill>
              </a:rPr>
              <a:t>Bác Hồ chăm</a:t>
            </a:r>
          </a:p>
          <a:p>
            <a:pPr eaLnBrk="0" hangingPunct="0"/>
            <a:r>
              <a:rPr lang="en-US" sz="4400" u="none">
                <a:solidFill>
                  <a:srgbClr val="FF3300"/>
                </a:solidFill>
              </a:rPr>
              <a:t> sóc cây cảnh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5"/>
          <p:cNvSpPr txBox="1">
            <a:spLocks noChangeArrowheads="1"/>
          </p:cNvSpPr>
          <p:nvPr/>
        </p:nvSpPr>
        <p:spPr bwMode="auto">
          <a:xfrm>
            <a:off x="212725" y="53705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vi-VN" sz="1800" u="none"/>
          </a:p>
        </p:txBody>
      </p:sp>
      <p:sp>
        <p:nvSpPr>
          <p:cNvPr id="24579" name="Text Box 7"/>
          <p:cNvSpPr txBox="1">
            <a:spLocks noChangeArrowheads="1"/>
          </p:cNvSpPr>
          <p:nvPr/>
        </p:nvSpPr>
        <p:spPr bwMode="auto">
          <a:xfrm>
            <a:off x="990600" y="6096000"/>
            <a:ext cx="7680325" cy="769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u="none">
                <a:solidFill>
                  <a:srgbClr val="FF3300"/>
                </a:solidFill>
              </a:rPr>
              <a:t>Bác Hồ với các cháu thiếu nhi</a:t>
            </a:r>
          </a:p>
        </p:txBody>
      </p:sp>
      <p:pic>
        <p:nvPicPr>
          <p:cNvPr id="24580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28800" y="228600"/>
            <a:ext cx="52578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7290" name="Picture 10" descr="tv2t2t10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3000" y="228600"/>
            <a:ext cx="69342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72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7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914400" y="57912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vi-VN" sz="4400" u="none"/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6477000" y="255588"/>
            <a:ext cx="2789238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 u="none">
                <a:solidFill>
                  <a:srgbClr val="0000FF"/>
                </a:solidFill>
              </a:rPr>
              <a:t>Lăng Bác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EJ023"/>
          <p:cNvPicPr>
            <a:picLocks noChangeAspect="1" noChangeArrowheads="1"/>
          </p:cNvPicPr>
          <p:nvPr/>
        </p:nvPicPr>
        <p:blipFill>
          <a:blip r:embed="rId2"/>
          <a:srcRect l="10834" t="5556" r="5833" b="3333"/>
          <a:stretch>
            <a:fillRect/>
          </a:stretch>
        </p:blipFill>
        <p:spPr bwMode="auto">
          <a:xfrm>
            <a:off x="0" y="0"/>
            <a:ext cx="9144000" cy="695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WordArt 5" descr="Narrow vertical"/>
          <p:cNvSpPr>
            <a:spLocks noChangeArrowheads="1" noChangeShapeType="1" noTextEdit="1"/>
          </p:cNvSpPr>
          <p:nvPr/>
        </p:nvSpPr>
        <p:spPr bwMode="auto">
          <a:xfrm>
            <a:off x="914400" y="-304800"/>
            <a:ext cx="6629400" cy="50292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defRPr/>
            </a:pPr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Times New Roman"/>
              </a:rPr>
              <a:t>Chúc các thầy cô </a:t>
            </a:r>
          </a:p>
          <a:p>
            <a:pPr algn="ctr">
              <a:defRPr/>
            </a:pPr>
            <a:r>
              <a:rPr lang="vi-VN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80000"/>
                    </a:srgbClr>
                  </a:outerShdw>
                </a:effectLst>
                <a:latin typeface="Arial"/>
                <a:cs typeface="Times New Roman"/>
              </a:rPr>
              <a:t>nhiều sức khoẻ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86" name="Picture 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6475" y="228600"/>
            <a:ext cx="7223125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2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2819400"/>
            <a:ext cx="6324600" cy="1143000"/>
          </a:xfrm>
          <a:noFill/>
        </p:spPr>
        <p:txBody>
          <a:bodyPr anchor="ctr"/>
          <a:lstStyle/>
          <a:p>
            <a:pPr eaLnBrk="1" hangingPunct="1"/>
            <a:r>
              <a:rPr lang="en-US" sz="3200" b="1" u="sng" smtClean="0">
                <a:latin typeface="Arial" charset="0"/>
              </a:rPr>
              <a:t>LƯU Ý CÁCH ĐỌC TOÀN BÀI</a:t>
            </a:r>
          </a:p>
        </p:txBody>
      </p:sp>
      <p:sp>
        <p:nvSpPr>
          <p:cNvPr id="119813" name="Rectangle 5"/>
          <p:cNvSpPr>
            <a:spLocks noChangeArrowheads="1"/>
          </p:cNvSpPr>
          <p:nvPr/>
        </p:nvSpPr>
        <p:spPr bwMode="auto">
          <a:xfrm>
            <a:off x="1066800" y="3962400"/>
            <a:ext cx="7467600" cy="2590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4300" b="1" u="none">
                <a:solidFill>
                  <a:srgbClr val="0000FF"/>
                </a:solidFill>
              </a:rPr>
              <a:t>*</a:t>
            </a:r>
            <a:r>
              <a:rPr lang="en-US" b="1" u="none">
                <a:solidFill>
                  <a:srgbClr val="FF3300"/>
                </a:solidFill>
              </a:rPr>
              <a:t>Giọng người kể chậm rãi.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u="none">
                <a:solidFill>
                  <a:srgbClr val="0000FF"/>
                </a:solidFill>
              </a:rPr>
              <a:t>*</a:t>
            </a:r>
            <a:r>
              <a:rPr lang="en-US" b="1" u="none">
                <a:solidFill>
                  <a:srgbClr val="FF3300"/>
                </a:solidFill>
              </a:rPr>
              <a:t>Giọng Bác ôn tồn dịu dàng.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b="1" u="none">
                <a:solidFill>
                  <a:srgbClr val="0000FF"/>
                </a:solidFill>
              </a:rPr>
              <a:t>*</a:t>
            </a:r>
            <a:r>
              <a:rPr lang="en-US" b="1" u="none">
                <a:solidFill>
                  <a:srgbClr val="FF3300"/>
                </a:solidFill>
              </a:rPr>
              <a:t>Giọng chú cần vụ ngạc nhiên.</a:t>
            </a:r>
          </a:p>
        </p:txBody>
      </p:sp>
      <p:pic>
        <p:nvPicPr>
          <p:cNvPr id="6148" name="Picture 9" descr="1785687ic4msukw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6153150"/>
            <a:ext cx="7086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9820" name="Rectangle 12"/>
          <p:cNvSpPr>
            <a:spLocks noChangeArrowheads="1"/>
          </p:cNvSpPr>
          <p:nvPr/>
        </p:nvSpPr>
        <p:spPr bwMode="auto">
          <a:xfrm>
            <a:off x="2590800" y="1600200"/>
            <a:ext cx="408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 u="none">
                <a:solidFill>
                  <a:srgbClr val="FF0000"/>
                </a:solidFill>
                <a:cs typeface="Times New Roman" pitchFamily="18" charset="0"/>
              </a:rPr>
              <a:t>Chiếc rễ đa tròn</a:t>
            </a:r>
          </a:p>
        </p:txBody>
      </p:sp>
      <p:sp>
        <p:nvSpPr>
          <p:cNvPr id="6150" name="Rectangle 4"/>
          <p:cNvSpPr>
            <a:spLocks noChangeArrowheads="1"/>
          </p:cNvSpPr>
          <p:nvPr/>
        </p:nvSpPr>
        <p:spPr bwMode="auto">
          <a:xfrm>
            <a:off x="762000" y="2286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u="none">
                <a:cs typeface="Times New Roman" pitchFamily="18" charset="0"/>
              </a:rPr>
              <a:t> 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u="none">
                <a:cs typeface="Times New Roman" pitchFamily="18" charset="0"/>
              </a:rPr>
              <a:t>                       Tập đọc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600" b="1" u="none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600" b="1" u="none">
              <a:cs typeface="Times New Roman" pitchFamily="18" charset="0"/>
            </a:endParaRPr>
          </a:p>
        </p:txBody>
      </p:sp>
      <p:sp>
        <p:nvSpPr>
          <p:cNvPr id="10" name="Rectangle 12"/>
          <p:cNvSpPr>
            <a:spLocks noChangeArrowheads="1"/>
          </p:cNvSpPr>
          <p:nvPr/>
        </p:nvSpPr>
        <p:spPr bwMode="auto">
          <a:xfrm>
            <a:off x="3962400" y="2371725"/>
            <a:ext cx="5500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8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19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98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98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2" grpId="0"/>
      <p:bldP spid="119813" grpId="0" animBg="1"/>
      <p:bldP spid="119820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ext Box 4"/>
          <p:cNvSpPr txBox="1">
            <a:spLocks noChangeArrowheads="1"/>
          </p:cNvSpPr>
          <p:nvPr/>
        </p:nvSpPr>
        <p:spPr bwMode="auto">
          <a:xfrm>
            <a:off x="838200" y="2921000"/>
            <a:ext cx="6553200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>
                <a:solidFill>
                  <a:srgbClr val="0000FF"/>
                </a:solidFill>
              </a:rPr>
              <a:t>Luyện đọc</a:t>
            </a:r>
            <a:r>
              <a:rPr lang="en-US" u="none">
                <a:solidFill>
                  <a:srgbClr val="0000FF"/>
                </a:solidFill>
              </a:rPr>
              <a:t>                               </a:t>
            </a:r>
            <a:r>
              <a:rPr lang="en-US" b="1">
                <a:solidFill>
                  <a:srgbClr val="0000FF"/>
                </a:solidFill>
              </a:rPr>
              <a:t>Từ ngữ</a:t>
            </a:r>
          </a:p>
        </p:txBody>
      </p:sp>
      <p:cxnSp>
        <p:nvCxnSpPr>
          <p:cNvPr id="7171" name="Straight Connector 13"/>
          <p:cNvCxnSpPr>
            <a:cxnSpLocks noChangeShapeType="1"/>
          </p:cNvCxnSpPr>
          <p:nvPr/>
        </p:nvCxnSpPr>
        <p:spPr bwMode="auto">
          <a:xfrm rot="5400000">
            <a:off x="3810000" y="4572000"/>
            <a:ext cx="3200400" cy="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149510" name="Text Box 6"/>
          <p:cNvSpPr txBox="1">
            <a:spLocks noChangeArrowheads="1"/>
          </p:cNvSpPr>
          <p:nvPr/>
        </p:nvSpPr>
        <p:spPr bwMode="auto">
          <a:xfrm>
            <a:off x="1066800" y="37592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none"/>
              <a:t>tần ngần,</a:t>
            </a:r>
          </a:p>
        </p:txBody>
      </p:sp>
      <p:sp>
        <p:nvSpPr>
          <p:cNvPr id="149511" name="Text Box 7"/>
          <p:cNvSpPr txBox="1">
            <a:spLocks noChangeArrowheads="1"/>
          </p:cNvSpPr>
          <p:nvPr/>
        </p:nvSpPr>
        <p:spPr bwMode="auto">
          <a:xfrm>
            <a:off x="1066800" y="4445000"/>
            <a:ext cx="28686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ngoằn ngoèo,</a:t>
            </a:r>
          </a:p>
        </p:txBody>
      </p:sp>
      <p:sp>
        <p:nvSpPr>
          <p:cNvPr id="149512" name="Text Box 8"/>
          <p:cNvSpPr txBox="1">
            <a:spLocks noChangeArrowheads="1"/>
          </p:cNvSpPr>
          <p:nvPr/>
        </p:nvSpPr>
        <p:spPr bwMode="auto">
          <a:xfrm>
            <a:off x="1066800" y="5029200"/>
            <a:ext cx="8905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vùi,</a:t>
            </a:r>
          </a:p>
        </p:txBody>
      </p:sp>
      <p:pic>
        <p:nvPicPr>
          <p:cNvPr id="7175" name="Picture 10" descr="1785687ic4msukw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6153150"/>
            <a:ext cx="80772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6" name="Rectangle 12"/>
          <p:cNvSpPr>
            <a:spLocks noChangeArrowheads="1"/>
          </p:cNvSpPr>
          <p:nvPr/>
        </p:nvSpPr>
        <p:spPr bwMode="auto">
          <a:xfrm>
            <a:off x="2590800" y="1524000"/>
            <a:ext cx="408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 u="none">
                <a:solidFill>
                  <a:srgbClr val="FF0000"/>
                </a:solidFill>
                <a:cs typeface="Times New Roman" pitchFamily="18" charset="0"/>
              </a:rPr>
              <a:t>Chiếc rễ đa tròn</a:t>
            </a:r>
          </a:p>
        </p:txBody>
      </p:sp>
      <p:sp>
        <p:nvSpPr>
          <p:cNvPr id="7177" name="Rectangle 4"/>
          <p:cNvSpPr>
            <a:spLocks noChangeArrowheads="1"/>
          </p:cNvSpPr>
          <p:nvPr/>
        </p:nvSpPr>
        <p:spPr bwMode="auto">
          <a:xfrm>
            <a:off x="762000" y="1524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u="none">
                <a:cs typeface="Times New Roman" pitchFamily="18" charset="0"/>
              </a:rPr>
              <a:t> 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u="none">
                <a:cs typeface="Times New Roman" pitchFamily="18" charset="0"/>
              </a:rPr>
              <a:t>                       Tập đọc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600" b="1" u="none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600" b="1" u="none">
              <a:cs typeface="Times New Roman" pitchFamily="18" charset="0"/>
            </a:endParaRPr>
          </a:p>
        </p:txBody>
      </p:sp>
      <p:sp>
        <p:nvSpPr>
          <p:cNvPr id="7178" name="Rectangle 12"/>
          <p:cNvSpPr>
            <a:spLocks noChangeArrowheads="1"/>
          </p:cNvSpPr>
          <p:nvPr/>
        </p:nvSpPr>
        <p:spPr bwMode="auto">
          <a:xfrm>
            <a:off x="3962400" y="2286000"/>
            <a:ext cx="5500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8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  <p:sp>
        <p:nvSpPr>
          <p:cNvPr id="15" name="Text Box 8"/>
          <p:cNvSpPr txBox="1">
            <a:spLocks noChangeArrowheads="1"/>
          </p:cNvSpPr>
          <p:nvPr/>
        </p:nvSpPr>
        <p:spPr bwMode="auto">
          <a:xfrm>
            <a:off x="2011363" y="5029200"/>
            <a:ext cx="1639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bén đất</a:t>
            </a:r>
          </a:p>
        </p:txBody>
      </p:sp>
      <p:sp>
        <p:nvSpPr>
          <p:cNvPr id="16" name="Text Box 8"/>
          <p:cNvSpPr txBox="1">
            <a:spLocks noChangeArrowheads="1"/>
          </p:cNvSpPr>
          <p:nvPr/>
        </p:nvSpPr>
        <p:spPr bwMode="auto">
          <a:xfrm>
            <a:off x="957263" y="5588000"/>
            <a:ext cx="2528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vòng lá tròn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95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95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95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10" name="Text Box 6"/>
          <p:cNvSpPr txBox="1">
            <a:spLocks noChangeArrowheads="1"/>
          </p:cNvSpPr>
          <p:nvPr/>
        </p:nvSpPr>
        <p:spPr bwMode="auto">
          <a:xfrm>
            <a:off x="914400" y="3292475"/>
            <a:ext cx="6477000" cy="669925"/>
          </a:xfrm>
          <a:prstGeom prst="rect">
            <a:avLst/>
          </a:prstGeom>
          <a:gradFill rotWithShape="1">
            <a:gsLst>
              <a:gs pos="0">
                <a:srgbClr val="008000"/>
              </a:gs>
              <a:gs pos="50000">
                <a:schemeClr val="bg1"/>
              </a:gs>
              <a:gs pos="100000">
                <a:srgbClr val="008000"/>
              </a:gs>
            </a:gsLst>
            <a:lin ang="2700000" scaled="1"/>
          </a:gradFill>
          <a:ln w="28575">
            <a:solidFill>
              <a:schemeClr val="bg1"/>
            </a:solidFill>
            <a:miter lim="800000"/>
            <a:headEnd type="none" w="sm" len="sm"/>
            <a:tailEnd type="none" w="sm" len="sm"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i="1" u="none">
                <a:latin typeface="Arial"/>
              </a:rPr>
              <a:t>Luyện đọc nối tiếp đoạn.</a:t>
            </a:r>
          </a:p>
        </p:txBody>
      </p:sp>
      <p:pic>
        <p:nvPicPr>
          <p:cNvPr id="8195" name="Picture 8" descr="1785687ic4msukw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6153150"/>
            <a:ext cx="86106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Rectangle 12"/>
          <p:cNvSpPr>
            <a:spLocks noChangeArrowheads="1"/>
          </p:cNvSpPr>
          <p:nvPr/>
        </p:nvSpPr>
        <p:spPr bwMode="auto">
          <a:xfrm>
            <a:off x="2590800" y="1600200"/>
            <a:ext cx="4089400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000" b="1" u="none">
                <a:solidFill>
                  <a:srgbClr val="FF0000"/>
                </a:solidFill>
                <a:cs typeface="Times New Roman" pitchFamily="18" charset="0"/>
              </a:rPr>
              <a:t>Chiếc rễ đa tròn</a:t>
            </a: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762000" y="228600"/>
            <a:ext cx="8077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u="none">
                <a:cs typeface="Times New Roman" pitchFamily="18" charset="0"/>
              </a:rPr>
              <a:t>   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r>
              <a:rPr lang="en-US" sz="3600" b="1" u="none">
                <a:cs typeface="Times New Roman" pitchFamily="18" charset="0"/>
              </a:rPr>
              <a:t>                       Tập đọc</a:t>
            </a: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600" b="1" u="none">
              <a:cs typeface="Times New Roman" pitchFamily="18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None/>
            </a:pPr>
            <a:endParaRPr lang="en-US" sz="3600" b="1" u="none">
              <a:cs typeface="Times New Roman" pitchFamily="18" charset="0"/>
            </a:endParaRPr>
          </a:p>
        </p:txBody>
      </p:sp>
      <p:sp>
        <p:nvSpPr>
          <p:cNvPr id="8198" name="Rectangle 12"/>
          <p:cNvSpPr>
            <a:spLocks noChangeArrowheads="1"/>
          </p:cNvSpPr>
          <p:nvPr/>
        </p:nvSpPr>
        <p:spPr bwMode="auto">
          <a:xfrm>
            <a:off x="3962400" y="2371725"/>
            <a:ext cx="55006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8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8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3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9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6"/>
          <p:cNvSpPr txBox="1">
            <a:spLocks noChangeArrowheads="1"/>
          </p:cNvSpPr>
          <p:nvPr/>
        </p:nvSpPr>
        <p:spPr bwMode="auto">
          <a:xfrm>
            <a:off x="1143000" y="2514600"/>
            <a:ext cx="7215188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Luyện đọc</a:t>
            </a:r>
            <a:r>
              <a:rPr lang="en-US" sz="3600" u="none">
                <a:solidFill>
                  <a:srgbClr val="0000FF"/>
                </a:solidFill>
              </a:rPr>
              <a:t>                        </a:t>
            </a:r>
            <a:r>
              <a:rPr lang="en-US" sz="3600" b="1">
                <a:solidFill>
                  <a:srgbClr val="0000FF"/>
                </a:solidFill>
              </a:rPr>
              <a:t>Từ ngữ</a:t>
            </a:r>
          </a:p>
        </p:txBody>
      </p:sp>
      <p:cxnSp>
        <p:nvCxnSpPr>
          <p:cNvPr id="9219" name="Straight Connector 13"/>
          <p:cNvCxnSpPr>
            <a:cxnSpLocks noChangeShapeType="1"/>
          </p:cNvCxnSpPr>
          <p:nvPr/>
        </p:nvCxnSpPr>
        <p:spPr bwMode="auto">
          <a:xfrm rot="5400000">
            <a:off x="4076701" y="4532312"/>
            <a:ext cx="3276600" cy="3175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15383" name="Rectangle 23"/>
          <p:cNvSpPr>
            <a:spLocks noChangeArrowheads="1"/>
          </p:cNvSpPr>
          <p:nvPr/>
        </p:nvSpPr>
        <p:spPr bwMode="auto">
          <a:xfrm>
            <a:off x="0" y="3429000"/>
            <a:ext cx="56388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1"/>
              </a:buClr>
              <a:buSzPct val="65000"/>
              <a:buFont typeface="Wingdings" pitchFamily="2" charset="2"/>
              <a:buChar char="n"/>
            </a:pPr>
            <a:r>
              <a:rPr lang="en-US" b="1" u="none"/>
              <a:t>Nói rồi ,  Bác cuộn chiếc rễ thành một vòng tròn   và bảo chú cần vụ buộc nó tựa vào hai cái cọc ,   sau đó mới vùi hai đầu rễ xuống đất .</a:t>
            </a:r>
          </a:p>
        </p:txBody>
      </p:sp>
      <p:sp>
        <p:nvSpPr>
          <p:cNvPr id="15384" name="Text Box 24"/>
          <p:cNvSpPr txBox="1">
            <a:spLocks noChangeArrowheads="1"/>
          </p:cNvSpPr>
          <p:nvPr/>
        </p:nvSpPr>
        <p:spPr bwMode="auto">
          <a:xfrm>
            <a:off x="1752600" y="3352800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b="1" u="none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5385" name="Text Box 25"/>
          <p:cNvSpPr txBox="1">
            <a:spLocks noChangeArrowheads="1"/>
          </p:cNvSpPr>
          <p:nvPr/>
        </p:nvSpPr>
        <p:spPr bwMode="auto">
          <a:xfrm>
            <a:off x="4038600" y="3886200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b="1" u="none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5386" name="Text Box 26"/>
          <p:cNvSpPr txBox="1">
            <a:spLocks noChangeArrowheads="1"/>
          </p:cNvSpPr>
          <p:nvPr/>
        </p:nvSpPr>
        <p:spPr bwMode="auto">
          <a:xfrm>
            <a:off x="2438400" y="4800600"/>
            <a:ext cx="33972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b="1" u="none">
                <a:solidFill>
                  <a:srgbClr val="FF3300"/>
                </a:solidFill>
              </a:rPr>
              <a:t>/</a:t>
            </a:r>
          </a:p>
        </p:txBody>
      </p:sp>
      <p:sp>
        <p:nvSpPr>
          <p:cNvPr id="15387" name="Text Box 27"/>
          <p:cNvSpPr txBox="1">
            <a:spLocks noChangeArrowheads="1"/>
          </p:cNvSpPr>
          <p:nvPr/>
        </p:nvSpPr>
        <p:spPr bwMode="auto">
          <a:xfrm>
            <a:off x="4038600" y="5334000"/>
            <a:ext cx="4953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400" b="1" u="none">
                <a:solidFill>
                  <a:srgbClr val="FF3300"/>
                </a:solidFill>
              </a:rPr>
              <a:t>//</a:t>
            </a:r>
          </a:p>
        </p:txBody>
      </p:sp>
      <p:pic>
        <p:nvPicPr>
          <p:cNvPr id="9225" name="Picture 28" descr="1785687ic4msukw7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153150"/>
            <a:ext cx="9144000" cy="704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Text Box 29"/>
          <p:cNvSpPr txBox="1">
            <a:spLocks noChangeArrowheads="1"/>
          </p:cNvSpPr>
          <p:nvPr/>
        </p:nvSpPr>
        <p:spPr bwMode="auto">
          <a:xfrm>
            <a:off x="7620000" y="3206750"/>
            <a:ext cx="5000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u="none">
                <a:solidFill>
                  <a:srgbClr val="FF3300"/>
                </a:solidFill>
              </a:rPr>
              <a:t>rễ</a:t>
            </a:r>
          </a:p>
        </p:txBody>
      </p:sp>
      <p:sp>
        <p:nvSpPr>
          <p:cNvPr id="15391" name="Text Box 31"/>
          <p:cNvSpPr txBox="1">
            <a:spLocks noChangeArrowheads="1"/>
          </p:cNvSpPr>
          <p:nvPr/>
        </p:nvSpPr>
        <p:spPr bwMode="auto">
          <a:xfrm>
            <a:off x="5715000" y="3206750"/>
            <a:ext cx="22082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u="none">
                <a:solidFill>
                  <a:srgbClr val="FF3300"/>
                </a:solidFill>
              </a:rPr>
              <a:t>Thường lệ,</a:t>
            </a:r>
          </a:p>
        </p:txBody>
      </p:sp>
      <p:sp>
        <p:nvSpPr>
          <p:cNvPr id="15396" name="Text Box 36"/>
          <p:cNvSpPr txBox="1">
            <a:spLocks noChangeArrowheads="1"/>
          </p:cNvSpPr>
          <p:nvPr/>
        </p:nvSpPr>
        <p:spPr bwMode="auto">
          <a:xfrm>
            <a:off x="1584325" y="6016625"/>
            <a:ext cx="5432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4000" u="none">
                <a:solidFill>
                  <a:srgbClr val="0000FF"/>
                </a:solidFill>
              </a:rPr>
              <a:t>Đọc nối tiếp đoạn lần 2</a:t>
            </a:r>
          </a:p>
        </p:txBody>
      </p:sp>
      <p:sp>
        <p:nvSpPr>
          <p:cNvPr id="9229" name="Text Box 37"/>
          <p:cNvSpPr txBox="1">
            <a:spLocks noChangeArrowheads="1"/>
          </p:cNvSpPr>
          <p:nvPr/>
        </p:nvSpPr>
        <p:spPr bwMode="auto">
          <a:xfrm>
            <a:off x="914400" y="228600"/>
            <a:ext cx="73628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u="none"/>
              <a:t>Tập đọc</a:t>
            </a:r>
          </a:p>
          <a:p>
            <a:pPr algn="ctr" eaLnBrk="0" hangingPunct="0"/>
            <a:r>
              <a:rPr lang="en-US" u="none"/>
              <a:t> </a:t>
            </a:r>
            <a:r>
              <a:rPr lang="en-US" sz="3600" b="1" u="none">
                <a:solidFill>
                  <a:srgbClr val="FF0000"/>
                </a:solidFill>
              </a:rPr>
              <a:t>Chiếc rễ đa tròn</a:t>
            </a:r>
          </a:p>
        </p:txBody>
      </p:sp>
      <p:sp>
        <p:nvSpPr>
          <p:cNvPr id="9230" name="Rectangle 12"/>
          <p:cNvSpPr>
            <a:spLocks noChangeArrowheads="1"/>
          </p:cNvSpPr>
          <p:nvPr/>
        </p:nvSpPr>
        <p:spPr bwMode="auto">
          <a:xfrm>
            <a:off x="4502150" y="1900238"/>
            <a:ext cx="473075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4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5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3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3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3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5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53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5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5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83" grpId="0"/>
      <p:bldP spid="15384" grpId="0"/>
      <p:bldP spid="15385" grpId="0"/>
      <p:bldP spid="15386" grpId="0"/>
      <p:bldP spid="15387" grpId="0"/>
      <p:bldP spid="15389" grpId="0"/>
      <p:bldP spid="15391" grpId="0"/>
      <p:bldP spid="15396" grpId="0"/>
      <p:bldP spid="1539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14"/>
          <p:cNvSpPr txBox="1">
            <a:spLocks noChangeArrowheads="1"/>
          </p:cNvSpPr>
          <p:nvPr/>
        </p:nvSpPr>
        <p:spPr bwMode="auto">
          <a:xfrm>
            <a:off x="4419600" y="304800"/>
            <a:ext cx="9715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4800" u="none">
                <a:solidFill>
                  <a:srgbClr val="FF3300"/>
                </a:solidFill>
              </a:rPr>
              <a:t>Rễ</a:t>
            </a:r>
          </a:p>
        </p:txBody>
      </p:sp>
      <p:pic>
        <p:nvPicPr>
          <p:cNvPr id="18447" name="Picture 4" descr="devil roo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143000"/>
            <a:ext cx="4572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48" name="Picture 4" descr="c9203a7e-b213-4319-bed0-00628469702d-vuot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1066800"/>
            <a:ext cx="4648200" cy="579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 Box 19"/>
          <p:cNvSpPr txBox="1">
            <a:spLocks noChangeArrowheads="1"/>
          </p:cNvSpPr>
          <p:nvPr/>
        </p:nvSpPr>
        <p:spPr bwMode="auto">
          <a:xfrm>
            <a:off x="2765425" y="0"/>
            <a:ext cx="38639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5400" u="none"/>
              <a:t> 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18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0" dur="2000"/>
                                        <p:tgtEl>
                                          <p:spTgt spid="18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4"/>
          <p:cNvSpPr txBox="1">
            <a:spLocks noChangeArrowheads="1"/>
          </p:cNvSpPr>
          <p:nvPr/>
        </p:nvSpPr>
        <p:spPr bwMode="auto">
          <a:xfrm>
            <a:off x="762000" y="2406650"/>
            <a:ext cx="7467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b="1">
                <a:solidFill>
                  <a:srgbClr val="0000FF"/>
                </a:solidFill>
              </a:rPr>
              <a:t>Luyện đọc</a:t>
            </a:r>
            <a:r>
              <a:rPr lang="en-US" sz="3600" u="none">
                <a:solidFill>
                  <a:srgbClr val="0000FF"/>
                </a:solidFill>
              </a:rPr>
              <a:t>                               </a:t>
            </a:r>
            <a:r>
              <a:rPr lang="en-US" sz="3600" b="1">
                <a:solidFill>
                  <a:srgbClr val="0000FF"/>
                </a:solidFill>
              </a:rPr>
              <a:t>Từ ngữ</a:t>
            </a:r>
          </a:p>
        </p:txBody>
      </p:sp>
      <p:cxnSp>
        <p:nvCxnSpPr>
          <p:cNvPr id="11267" name="Straight Connector 13"/>
          <p:cNvCxnSpPr>
            <a:cxnSpLocks noChangeShapeType="1"/>
          </p:cNvCxnSpPr>
          <p:nvPr/>
        </p:nvCxnSpPr>
        <p:spPr bwMode="auto">
          <a:xfrm rot="5400000">
            <a:off x="3429000" y="4419600"/>
            <a:ext cx="3505200" cy="0"/>
          </a:xfrm>
          <a:prstGeom prst="line">
            <a:avLst/>
          </a:prstGeom>
          <a:noFill/>
          <a:ln w="9525" algn="ctr">
            <a:solidFill>
              <a:srgbClr val="FF3300"/>
            </a:solidFill>
            <a:round/>
            <a:headEnd/>
            <a:tailEnd/>
          </a:ln>
        </p:spPr>
      </p:cxnSp>
      <p:sp>
        <p:nvSpPr>
          <p:cNvPr id="11268" name="Text Box 8"/>
          <p:cNvSpPr txBox="1">
            <a:spLocks noChangeArrowheads="1"/>
          </p:cNvSpPr>
          <p:nvPr/>
        </p:nvSpPr>
        <p:spPr bwMode="auto">
          <a:xfrm>
            <a:off x="6129338" y="3436938"/>
            <a:ext cx="234156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>
                <a:solidFill>
                  <a:srgbClr val="FF3300"/>
                </a:solidFill>
              </a:rPr>
              <a:t>Thường lệ,</a:t>
            </a:r>
          </a:p>
        </p:txBody>
      </p:sp>
      <p:sp>
        <p:nvSpPr>
          <p:cNvPr id="11269" name="Text Box 9"/>
          <p:cNvSpPr txBox="1">
            <a:spLocks noChangeArrowheads="1"/>
          </p:cNvSpPr>
          <p:nvPr/>
        </p:nvSpPr>
        <p:spPr bwMode="auto">
          <a:xfrm>
            <a:off x="8212138" y="3459163"/>
            <a:ext cx="5730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>
                <a:solidFill>
                  <a:srgbClr val="FF3300"/>
                </a:solidFill>
              </a:rPr>
              <a:t>rễ</a:t>
            </a:r>
          </a:p>
        </p:txBody>
      </p:sp>
      <p:sp>
        <p:nvSpPr>
          <p:cNvPr id="151562" name="Text Box 10"/>
          <p:cNvSpPr txBox="1">
            <a:spLocks noChangeArrowheads="1"/>
          </p:cNvSpPr>
          <p:nvPr/>
        </p:nvSpPr>
        <p:spPr bwMode="auto">
          <a:xfrm>
            <a:off x="6129338" y="4144963"/>
            <a:ext cx="27543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>
                <a:solidFill>
                  <a:srgbClr val="FF3300"/>
                </a:solidFill>
              </a:rPr>
              <a:t>ngoằn ngoèo</a:t>
            </a:r>
          </a:p>
        </p:txBody>
      </p:sp>
      <p:sp>
        <p:nvSpPr>
          <p:cNvPr id="11271" name="Text Box 16"/>
          <p:cNvSpPr txBox="1">
            <a:spLocks noChangeArrowheads="1"/>
          </p:cNvSpPr>
          <p:nvPr/>
        </p:nvSpPr>
        <p:spPr bwMode="auto">
          <a:xfrm>
            <a:off x="1552575" y="228600"/>
            <a:ext cx="7362825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b="1" u="none"/>
              <a:t>Tập đọc</a:t>
            </a:r>
          </a:p>
          <a:p>
            <a:pPr eaLnBrk="0" hangingPunct="0"/>
            <a:r>
              <a:rPr lang="en-US" u="none"/>
              <a:t>             </a:t>
            </a:r>
            <a:r>
              <a:rPr lang="en-US" sz="3600" b="1" u="none">
                <a:solidFill>
                  <a:srgbClr val="FF0000"/>
                </a:solidFill>
              </a:rPr>
              <a:t>Chiếc rễ đa tròn</a:t>
            </a:r>
          </a:p>
        </p:txBody>
      </p:sp>
      <p:sp>
        <p:nvSpPr>
          <p:cNvPr id="11272" name="Rectangle 12"/>
          <p:cNvSpPr>
            <a:spLocks noChangeArrowheads="1"/>
          </p:cNvSpPr>
          <p:nvPr/>
        </p:nvSpPr>
        <p:spPr bwMode="auto">
          <a:xfrm>
            <a:off x="3962400" y="1828800"/>
            <a:ext cx="4730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n-US" sz="2400" b="1" i="1" u="none">
                <a:solidFill>
                  <a:schemeClr val="tx2"/>
                </a:solidFill>
                <a:cs typeface="Times New Roman" pitchFamily="18" charset="0"/>
              </a:rPr>
              <a:t>Theo tập sách </a:t>
            </a:r>
            <a:r>
              <a:rPr lang="en-US" sz="2400" b="1" i="1" u="none">
                <a:solidFill>
                  <a:srgbClr val="FF0000"/>
                </a:solidFill>
                <a:cs typeface="Times New Roman" pitchFamily="18" charset="0"/>
              </a:rPr>
              <a:t>Bác Hồ kính yêu</a:t>
            </a:r>
          </a:p>
        </p:txBody>
      </p:sp>
      <p:sp>
        <p:nvSpPr>
          <p:cNvPr id="11273" name="Text Box 6"/>
          <p:cNvSpPr txBox="1">
            <a:spLocks noChangeArrowheads="1"/>
          </p:cNvSpPr>
          <p:nvPr/>
        </p:nvSpPr>
        <p:spPr bwMode="auto">
          <a:xfrm>
            <a:off x="871538" y="3200400"/>
            <a:ext cx="2438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u="none"/>
              <a:t>tần ngần,</a:t>
            </a:r>
          </a:p>
        </p:txBody>
      </p:sp>
      <p:sp>
        <p:nvSpPr>
          <p:cNvPr id="11274" name="Text Box 7"/>
          <p:cNvSpPr txBox="1">
            <a:spLocks noChangeArrowheads="1"/>
          </p:cNvSpPr>
          <p:nvPr/>
        </p:nvSpPr>
        <p:spPr bwMode="auto">
          <a:xfrm>
            <a:off x="871538" y="3886200"/>
            <a:ext cx="2868612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ngoằn ngoèo,</a:t>
            </a:r>
          </a:p>
        </p:txBody>
      </p:sp>
      <p:sp>
        <p:nvSpPr>
          <p:cNvPr id="11275" name="Text Box 8"/>
          <p:cNvSpPr txBox="1">
            <a:spLocks noChangeArrowheads="1"/>
          </p:cNvSpPr>
          <p:nvPr/>
        </p:nvSpPr>
        <p:spPr bwMode="auto">
          <a:xfrm>
            <a:off x="871538" y="4470400"/>
            <a:ext cx="8905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vùi,</a:t>
            </a:r>
          </a:p>
        </p:txBody>
      </p:sp>
      <p:sp>
        <p:nvSpPr>
          <p:cNvPr id="11276" name="Text Box 8"/>
          <p:cNvSpPr txBox="1">
            <a:spLocks noChangeArrowheads="1"/>
          </p:cNvSpPr>
          <p:nvPr/>
        </p:nvSpPr>
        <p:spPr bwMode="auto">
          <a:xfrm>
            <a:off x="1814513" y="4470400"/>
            <a:ext cx="1639887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bén đất</a:t>
            </a:r>
          </a:p>
        </p:txBody>
      </p:sp>
      <p:sp>
        <p:nvSpPr>
          <p:cNvPr id="11277" name="Text Box 8"/>
          <p:cNvSpPr txBox="1">
            <a:spLocks noChangeArrowheads="1"/>
          </p:cNvSpPr>
          <p:nvPr/>
        </p:nvSpPr>
        <p:spPr bwMode="auto">
          <a:xfrm>
            <a:off x="762000" y="5029200"/>
            <a:ext cx="252888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u="none"/>
              <a:t>vòng lá tròn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1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Edge">
  <a:themeElements>
    <a:clrScheme name="Edge 7">
      <a:dk1>
        <a:srgbClr val="000000"/>
      </a:dk1>
      <a:lt1>
        <a:srgbClr val="FFFFFF"/>
      </a:lt1>
      <a:dk2>
        <a:srgbClr val="006633"/>
      </a:dk2>
      <a:lt2>
        <a:srgbClr val="5F5F5F"/>
      </a:lt2>
      <a:accent1>
        <a:srgbClr val="CC9900"/>
      </a:accent1>
      <a:accent2>
        <a:srgbClr val="3B812F"/>
      </a:accent2>
      <a:accent3>
        <a:srgbClr val="FFFFFF"/>
      </a:accent3>
      <a:accent4>
        <a:srgbClr val="000000"/>
      </a:accent4>
      <a:accent5>
        <a:srgbClr val="E2CAAA"/>
      </a:accent5>
      <a:accent6>
        <a:srgbClr val="35742A"/>
      </a:accent6>
      <a:hlink>
        <a:srgbClr val="996600"/>
      </a:hlink>
      <a:folHlink>
        <a:srgbClr val="AFBF39"/>
      </a:folHlink>
    </a:clrScheme>
    <a:fontScheme name="Edge">
      <a:majorFont>
        <a:latin typeface="Garamond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200" b="0" i="0" u="sng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1566</TotalTime>
  <Words>709</Words>
  <Application>Microsoft PowerPoint</Application>
  <PresentationFormat>On-screen Show (4:3)</PresentationFormat>
  <Paragraphs>127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0" baseType="lpstr">
      <vt:lpstr>Arial</vt:lpstr>
      <vt:lpstr>Garamond</vt:lpstr>
      <vt:lpstr>Wingdings</vt:lpstr>
      <vt:lpstr>Calibri</vt:lpstr>
      <vt:lpstr>Times New Roman</vt:lpstr>
      <vt:lpstr>Edge</vt:lpstr>
      <vt:lpstr>Slide 1</vt:lpstr>
      <vt:lpstr>Slide 2</vt:lpstr>
      <vt:lpstr>Slide 3</vt:lpstr>
      <vt:lpstr>LƯU Ý CÁCH ĐỌC TOÀN BÀI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Company>VIETNAM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PHÒNG GIÁO DỤC GÒ VẤP TRƯỜNG TIỂU HỌC HẠNH THÔNG</dc:title>
  <dc:creator>HOME</dc:creator>
  <cp:lastModifiedBy>CSTeam</cp:lastModifiedBy>
  <cp:revision>90</cp:revision>
  <dcterms:created xsi:type="dcterms:W3CDTF">2009-10-19T15:23:28Z</dcterms:created>
  <dcterms:modified xsi:type="dcterms:W3CDTF">2016-06-29T09:30:01Z</dcterms:modified>
</cp:coreProperties>
</file>